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11" userDrawn="1">
          <p15:clr>
            <a:srgbClr val="A4A3A4"/>
          </p15:clr>
        </p15:guide>
        <p15:guide id="2" orient="horz" pos="368" userDrawn="1">
          <p15:clr>
            <a:srgbClr val="A4A3A4"/>
          </p15:clr>
        </p15:guide>
        <p15:guide id="3" orient="horz" pos="40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3366FF"/>
    <a:srgbClr val="0099FF"/>
    <a:srgbClr val="003399"/>
    <a:srgbClr val="00FFFF"/>
    <a:srgbClr val="FF0066"/>
    <a:srgbClr val="FF00FF"/>
    <a:srgbClr val="740074"/>
    <a:srgbClr val="9900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498" y="114"/>
      </p:cViewPr>
      <p:guideLst>
        <p:guide pos="211"/>
        <p:guide orient="horz" pos="368"/>
        <p:guide orient="horz" pos="40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35F8C-AD9C-4189-B3B7-758BF43293FF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F140F-CAC1-4010-A961-BCBCF26A7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732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616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080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198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157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886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630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685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680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465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9000"/>
                    </a14:imgEffect>
                    <a14:imgEffect>
                      <a14:colorTemperature colorTemp="4284"/>
                    </a14:imgEffect>
                    <a14:imgEffect>
                      <a14:brightnessContrast bright="-5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0"/>
            <a:ext cx="13716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84"/>
                    </a14:imgEffect>
                    <a14:imgEffect>
                      <a14:brightnessContrast bright="-5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0"/>
            <a:ext cx="137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1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0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820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-12000" y="-18000"/>
            <a:ext cx="12204000" cy="6876000"/>
          </a:xfrm>
          <a:prstGeom prst="rect">
            <a:avLst/>
          </a:prstGeom>
          <a:blipFill dpi="0" rotWithShape="1">
            <a:blip r:embed="rId2" cstate="print">
              <a:alphaModFix amt="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29500" b="-2929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-12000" y="-18000"/>
            <a:ext cx="12204000" cy="6876000"/>
          </a:xfrm>
          <a:prstGeom prst="rect">
            <a:avLst/>
          </a:prstGeom>
          <a:blipFill dpi="0" rotWithShape="1">
            <a:blip r:embed="rId4" cstate="print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" r="-29506" b="-29286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252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616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963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138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626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41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7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75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003399"/>
            </a:gs>
            <a:gs pos="4000">
              <a:srgbClr val="990099">
                <a:alpha val="70000"/>
              </a:srgbClr>
            </a:gs>
            <a:gs pos="100000">
              <a:srgbClr val="740074">
                <a:alpha val="83922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5AB54-DDCA-4ED4-A741-BF3B0DDC4CE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7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2167023" y="32161"/>
            <a:ext cx="8053396" cy="1153344"/>
            <a:chOff x="2167023" y="32161"/>
            <a:chExt cx="8053396" cy="1153344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2167023" y="448034"/>
              <a:ext cx="7857955" cy="453348"/>
            </a:xfrm>
            <a:prstGeom prst="round2DiagRect">
              <a:avLst/>
            </a:prstGeom>
            <a:gradFill flip="none" rotWithShape="1">
              <a:gsLst>
                <a:gs pos="53000">
                  <a:schemeClr val="tx1">
                    <a:alpha val="53000"/>
                  </a:schemeClr>
                </a:gs>
                <a:gs pos="0">
                  <a:schemeClr val="tx1">
                    <a:alpha val="25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/>
                  </a:gs>
                  <a:gs pos="50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482" y="32161"/>
              <a:ext cx="1153994" cy="1153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362464" y="395904"/>
              <a:ext cx="3151024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БЕЗОПАСНОС</a:t>
              </a:r>
              <a:r>
                <a:rPr lang="ru-RU" sz="2800" b="1" kern="9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Т</a:t>
              </a:r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Ь</a:t>
              </a:r>
              <a:endParaRPr lang="ru-RU" sz="2800" b="1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3968" y="395904"/>
              <a:ext cx="3826451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В СЕТИ ИНТЕРНЕТ</a:t>
              </a:r>
              <a:endParaRPr lang="ru-RU" sz="2800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279258" y="1693868"/>
            <a:ext cx="7497292" cy="3186836"/>
            <a:chOff x="2389658" y="1693868"/>
            <a:chExt cx="7497292" cy="3186836"/>
          </a:xfrm>
        </p:grpSpPr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3362325" y="2438400"/>
              <a:ext cx="6524625" cy="2095500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53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 dirty="0">
                <a:latin typeface="Ubuntu" panose="020B050403060203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2389658" y="1693868"/>
              <a:ext cx="1409720" cy="3080772"/>
              <a:chOff x="2389658" y="1693868"/>
              <a:chExt cx="1409720" cy="3080772"/>
            </a:xfrm>
          </p:grpSpPr>
          <p:sp>
            <p:nvSpPr>
              <p:cNvPr id="9" name="Овал 8"/>
              <p:cNvSpPr/>
              <p:nvPr/>
            </p:nvSpPr>
            <p:spPr>
              <a:xfrm rot="1721633">
                <a:off x="2389658" y="4264741"/>
                <a:ext cx="1409720" cy="329282"/>
              </a:xfrm>
              <a:prstGeom prst="ellipse">
                <a:avLst/>
              </a:prstGeom>
              <a:solidFill>
                <a:schemeClr val="bg1">
                  <a:alpha val="23000"/>
                </a:schemeClr>
              </a:solidFill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54" r="30112"/>
              <a:stretch/>
            </p:blipFill>
            <p:spPr>
              <a:xfrm>
                <a:off x="2484000" y="1693868"/>
                <a:ext cx="1224000" cy="3080772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43844" y="3311044"/>
              <a:ext cx="4961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Что угрожает нам в интернете?</a:t>
              </a:r>
              <a:endParaRPr lang="en-US" sz="3200" b="1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endParaRPr>
            </a:p>
            <a:p>
              <a:pPr algn="ctr"/>
              <a:endParaRPr lang="ru-RU" sz="3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63383" y="2521973"/>
              <a:ext cx="597471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Недетские угрозы:</a:t>
              </a:r>
              <a:endParaRPr lang="ru-RU" sz="48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endParaRPr>
            </a:p>
            <a:p>
              <a:endParaRPr lang="ru-RU" sz="4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7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103877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скачивайте </a:t>
            </a:r>
            <a:r>
              <a:rPr lang="ru-RU" dirty="0" smtClean="0"/>
              <a:t>программы</a:t>
            </a:r>
          </a:p>
          <a:p>
            <a:r>
              <a:rPr lang="ru-RU" dirty="0" smtClean="0"/>
              <a:t>с</a:t>
            </a:r>
            <a:r>
              <a:rPr lang="ru-RU" dirty="0"/>
              <a:t> подозрительных сайтов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52400" y="2441781"/>
            <a:ext cx="10883355" cy="3429000"/>
            <a:chOff x="0" y="2441781"/>
            <a:chExt cx="10883355" cy="3429000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230784" y="3498938"/>
              <a:ext cx="7652571" cy="1314688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12601" y="3556117"/>
              <a:ext cx="7182467" cy="1200329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defRPr>
              </a:lvl1pPr>
            </a:lstStyle>
            <a:p>
              <a:r>
                <a:rPr lang="ru-RU" dirty="0"/>
                <a:t>Скачав программу с </a:t>
              </a:r>
              <a:r>
                <a:rPr lang="ru-RU" dirty="0" smtClean="0"/>
                <a:t>непроверенного сайта, </a:t>
              </a:r>
              <a:r>
                <a:rPr lang="ru-RU" dirty="0"/>
                <a:t>можно легко поймать вирус, из-за которого не только сломается </a:t>
              </a:r>
              <a:r>
                <a:rPr lang="ru-RU" dirty="0" smtClean="0"/>
                <a:t>техника,</a:t>
              </a:r>
              <a:endParaRPr lang="en-US" dirty="0" smtClean="0"/>
            </a:p>
            <a:p>
              <a:r>
                <a:rPr lang="ru-RU" dirty="0" smtClean="0"/>
                <a:t>но </a:t>
              </a:r>
              <a:r>
                <a:rPr lang="ru-RU" dirty="0"/>
                <a:t>и окажутся у злоумышленников номера банковских карт родителей.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41781"/>
              <a:ext cx="4676424" cy="342900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273016" y="4557240"/>
            <a:ext cx="1215958" cy="1200329"/>
          </a:xfrm>
          <a:prstGeom prst="round2Diag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030" y="333375"/>
            <a:ext cx="81564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 smtClean="0"/>
              <a:t>Не ставьте геометки</a:t>
            </a:r>
          </a:p>
          <a:p>
            <a:r>
              <a:rPr lang="ru-RU" dirty="0" smtClean="0"/>
              <a:t>под фото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00" y="797351"/>
            <a:ext cx="5854700" cy="5854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030" y="2806700"/>
            <a:ext cx="7629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По ним злоумышленники легко узнают, где живёт </a:t>
            </a:r>
            <a:r>
              <a:rPr lang="ru-RU" dirty="0" smtClean="0"/>
              <a:t>и</a:t>
            </a:r>
            <a:endParaRPr lang="en-US" dirty="0" smtClean="0"/>
          </a:p>
          <a:p>
            <a:r>
              <a:rPr lang="ru-RU" dirty="0" smtClean="0"/>
              <a:t>учится </a:t>
            </a:r>
            <a:r>
              <a:rPr lang="ru-RU" dirty="0"/>
              <a:t>человек.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1030" y="4531840"/>
            <a:ext cx="84962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b="1" dirty="0"/>
              <a:t>Р</a:t>
            </a:r>
            <a:r>
              <a:rPr lang="ru-RU" b="1" dirty="0" smtClean="0"/>
              <a:t>ассказывать </a:t>
            </a:r>
            <a:r>
              <a:rPr lang="ru-RU" b="1" dirty="0"/>
              <a:t>о каждом </a:t>
            </a:r>
            <a:r>
              <a:rPr lang="ru-RU" b="1" dirty="0" smtClean="0"/>
              <a:t>своем </a:t>
            </a:r>
            <a:r>
              <a:rPr lang="ru-RU" b="1" dirty="0"/>
              <a:t>перемещении и </a:t>
            </a:r>
            <a:r>
              <a:rPr lang="ru-RU" b="1" dirty="0" smtClean="0"/>
              <a:t>особенно</a:t>
            </a:r>
            <a:endParaRPr lang="en-US" b="1" dirty="0" smtClean="0"/>
          </a:p>
          <a:p>
            <a:r>
              <a:rPr lang="ru-RU" b="1" dirty="0" smtClean="0"/>
              <a:t>указывать </a:t>
            </a:r>
            <a:r>
              <a:rPr lang="ru-RU" b="1" dirty="0"/>
              <a:t>домашний адрес или номер своей школы </a:t>
            </a:r>
            <a:r>
              <a:rPr lang="ru-RU" b="1" dirty="0" smtClean="0"/>
              <a:t>в</a:t>
            </a:r>
            <a:endParaRPr lang="en-US" b="1" dirty="0" smtClean="0"/>
          </a:p>
          <a:p>
            <a:r>
              <a:rPr lang="ru-RU" b="1" dirty="0" smtClean="0"/>
              <a:t>социальных </a:t>
            </a:r>
            <a:r>
              <a:rPr lang="ru-RU" b="1" dirty="0"/>
              <a:t>сетях не </a:t>
            </a:r>
            <a:r>
              <a:rPr lang="ru-RU" b="1" dirty="0" smtClean="0"/>
              <a:t>стоит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0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273016" y="4748325"/>
            <a:ext cx="1215958" cy="1200329"/>
          </a:xfrm>
          <a:prstGeom prst="round2Diag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030" y="333375"/>
            <a:ext cx="83327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 smtClean="0"/>
              <a:t>Не верьте в быстрый</a:t>
            </a:r>
          </a:p>
          <a:p>
            <a:r>
              <a:rPr lang="ru-RU" dirty="0"/>
              <a:t>и</a:t>
            </a:r>
            <a:r>
              <a:rPr lang="ru-RU" dirty="0" smtClean="0"/>
              <a:t> лёгкий заработок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01030" y="2730500"/>
            <a:ext cx="885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Стремление найти подработку и самому заработать </a:t>
            </a:r>
            <a:r>
              <a:rPr lang="ru-RU" dirty="0" smtClean="0"/>
              <a:t>деньги</a:t>
            </a:r>
            <a:endParaRPr lang="en-US" dirty="0" smtClean="0"/>
          </a:p>
          <a:p>
            <a:r>
              <a:rPr lang="ru-RU" dirty="0" smtClean="0"/>
              <a:t>— </a:t>
            </a:r>
            <a:r>
              <a:rPr lang="ru-RU" dirty="0"/>
              <a:t>это </a:t>
            </a:r>
            <a:r>
              <a:rPr lang="ru-RU" dirty="0" smtClean="0"/>
              <a:t>похвально;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33375"/>
            <a:ext cx="6858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1029" y="3695012"/>
            <a:ext cx="8704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Помните, что порядочный работодатель не будет </a:t>
            </a:r>
            <a:r>
              <a:rPr lang="ru-RU" dirty="0" smtClean="0"/>
              <a:t>просить</a:t>
            </a:r>
            <a:endParaRPr lang="en-US" dirty="0" smtClean="0"/>
          </a:p>
          <a:p>
            <a:r>
              <a:rPr lang="ru-RU" dirty="0" smtClean="0"/>
              <a:t>перевести </a:t>
            </a:r>
            <a:r>
              <a:rPr lang="ru-RU" dirty="0"/>
              <a:t>деньги перед оформлением на </a:t>
            </a:r>
            <a:r>
              <a:rPr lang="ru-RU" dirty="0" smtClean="0"/>
              <a:t>работу;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01029" y="4717261"/>
            <a:ext cx="6527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И ещё — что нельзя верить </a:t>
            </a:r>
            <a:r>
              <a:rPr lang="ru-RU" dirty="0" smtClean="0"/>
              <a:t>предложениям</a:t>
            </a:r>
            <a:endParaRPr lang="en-US" dirty="0" smtClean="0"/>
          </a:p>
          <a:p>
            <a:r>
              <a:rPr lang="ru-RU" dirty="0" smtClean="0"/>
              <a:t>заработать</a:t>
            </a:r>
            <a:r>
              <a:rPr lang="en-US" dirty="0" smtClean="0"/>
              <a:t> </a:t>
            </a:r>
            <a:r>
              <a:rPr lang="ru-RU" dirty="0" smtClean="0"/>
              <a:t>сразу </a:t>
            </a:r>
            <a:r>
              <a:rPr lang="ru-RU" dirty="0"/>
              <a:t>много </a:t>
            </a:r>
            <a:r>
              <a:rPr lang="ru-RU" dirty="0" smtClean="0"/>
              <a:t>денег,</a:t>
            </a:r>
            <a:endParaRPr lang="en-US" dirty="0" smtClean="0"/>
          </a:p>
          <a:p>
            <a:r>
              <a:rPr lang="ru-RU" dirty="0" smtClean="0"/>
              <a:t>практически</a:t>
            </a:r>
            <a:r>
              <a:rPr lang="en-US" dirty="0" smtClean="0"/>
              <a:t> </a:t>
            </a:r>
            <a:r>
              <a:rPr lang="ru-RU" dirty="0" smtClean="0"/>
              <a:t>ничего</a:t>
            </a:r>
            <a:r>
              <a:rPr lang="en-US" dirty="0" smtClean="0"/>
              <a:t> </a:t>
            </a:r>
            <a:r>
              <a:rPr lang="ru-RU" dirty="0" smtClean="0"/>
              <a:t>не </a:t>
            </a:r>
            <a:r>
              <a:rPr lang="ru-RU" dirty="0"/>
              <a:t>делая.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4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10594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</a:t>
            </a:r>
            <a:r>
              <a:rPr lang="ru-RU" dirty="0" smtClean="0"/>
              <a:t>доверяйте сообщениям</a:t>
            </a:r>
          </a:p>
          <a:p>
            <a:r>
              <a:rPr lang="ru-RU" dirty="0"/>
              <a:t>о</a:t>
            </a:r>
            <a:r>
              <a:rPr lang="ru-RU" dirty="0" smtClean="0"/>
              <a:t> крупном выигрыше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571500" y="2314781"/>
            <a:ext cx="10769668" cy="3429000"/>
            <a:chOff x="152400" y="2073481"/>
            <a:chExt cx="10769668" cy="3429000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383185" y="3130638"/>
              <a:ext cx="6929216" cy="1314688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39601" y="3313616"/>
              <a:ext cx="7182467" cy="923330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defRPr>
              </a:lvl1pPr>
            </a:lstStyle>
            <a:p>
              <a:r>
                <a:rPr lang="ru-RU" dirty="0"/>
                <a:t>Неожиданное сообщение о крупном выигрыше, который </a:t>
              </a:r>
              <a:endParaRPr lang="ru-RU" dirty="0" smtClean="0"/>
            </a:p>
            <a:p>
              <a:r>
                <a:rPr lang="ru-RU" dirty="0" smtClean="0"/>
                <a:t>можно </a:t>
              </a:r>
              <a:r>
                <a:rPr lang="ru-RU" dirty="0"/>
                <a:t>получить после оплаты комиссии, тоже должно </a:t>
              </a:r>
              <a:endParaRPr lang="ru-RU" dirty="0" smtClean="0"/>
            </a:p>
            <a:p>
              <a:r>
                <a:rPr lang="ru-RU" dirty="0" smtClean="0"/>
                <a:t>вызывать </a:t>
              </a:r>
              <a:r>
                <a:rPr lang="ru-RU" dirty="0"/>
                <a:t>подозрение.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073481"/>
              <a:ext cx="4676423" cy="342900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9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-273016" y="4677328"/>
            <a:ext cx="1215958" cy="1569660"/>
          </a:xfrm>
          <a:prstGeom prst="round2Diag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030" y="333375"/>
            <a:ext cx="108157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</a:t>
            </a:r>
            <a:r>
              <a:rPr lang="ru-RU" dirty="0" smtClean="0"/>
              <a:t>верьте всему, что пишут</a:t>
            </a:r>
          </a:p>
          <a:p>
            <a:r>
              <a:rPr lang="ru-RU" dirty="0"/>
              <a:t>в</a:t>
            </a:r>
            <a:r>
              <a:rPr lang="ru-RU" dirty="0" smtClean="0"/>
              <a:t> сообщениях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00" y="914400"/>
            <a:ext cx="6858000" cy="6858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10835" y="3198583"/>
            <a:ext cx="8270213" cy="698501"/>
            <a:chOff x="310835" y="3809999"/>
            <a:chExt cx="8270213" cy="698501"/>
          </a:xfrm>
        </p:grpSpPr>
        <p:sp>
          <p:nvSpPr>
            <p:cNvPr id="9" name="Прямоугольник с двумя скругленными противолежащими углами 8"/>
            <p:cNvSpPr/>
            <p:nvPr/>
          </p:nvSpPr>
          <p:spPr>
            <a:xfrm>
              <a:off x="334962" y="3809999"/>
              <a:ext cx="8135937" cy="698501"/>
            </a:xfrm>
            <a:prstGeom prst="round2DiagRect">
              <a:avLst/>
            </a:prstGeom>
            <a:gradFill flip="none" rotWithShape="1">
              <a:gsLst>
                <a:gs pos="0">
                  <a:srgbClr val="3366FF">
                    <a:alpha val="85000"/>
                  </a:srgbClr>
                </a:gs>
                <a:gs pos="100000">
                  <a:srgbClr val="9900CC">
                    <a:alpha val="42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0835" y="3939608"/>
              <a:ext cx="82702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«Пополнял счёт и ошибся номером, верните, пожалуйста, деньги»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1030" y="4947922"/>
            <a:ext cx="55130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 smtClean="0"/>
              <a:t>Если вы получили такое сообщение,</a:t>
            </a:r>
          </a:p>
          <a:p>
            <a:r>
              <a:rPr lang="ru-RU" dirty="0" smtClean="0"/>
              <a:t>расскажите об этом родителям.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1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2167023" y="32161"/>
            <a:ext cx="8053396" cy="1153344"/>
            <a:chOff x="2167023" y="32161"/>
            <a:chExt cx="8053396" cy="1153344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2167023" y="448034"/>
              <a:ext cx="7857955" cy="453348"/>
            </a:xfrm>
            <a:prstGeom prst="round2DiagRect">
              <a:avLst/>
            </a:prstGeom>
            <a:gradFill flip="none" rotWithShape="1">
              <a:gsLst>
                <a:gs pos="53000">
                  <a:schemeClr val="tx1">
                    <a:alpha val="53000"/>
                  </a:schemeClr>
                </a:gs>
                <a:gs pos="0">
                  <a:schemeClr val="tx1">
                    <a:alpha val="25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/>
                  </a:gs>
                  <a:gs pos="50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482" y="32161"/>
              <a:ext cx="1153994" cy="1153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362464" y="395904"/>
              <a:ext cx="3151024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БЕЗОПАСНОС</a:t>
              </a:r>
              <a:r>
                <a:rPr lang="ru-RU" sz="2800" b="1" kern="9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Т</a:t>
              </a:r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Ь</a:t>
              </a:r>
              <a:endParaRPr lang="ru-RU" sz="2800" b="1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3968" y="395904"/>
              <a:ext cx="3826451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В СЕТИ ИНТЕРНЕТ</a:t>
              </a:r>
              <a:endParaRPr lang="ru-RU" sz="2800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279258" y="1693868"/>
            <a:ext cx="7497292" cy="3080772"/>
            <a:chOff x="2389658" y="1693868"/>
            <a:chExt cx="7497292" cy="3080772"/>
          </a:xfrm>
        </p:grpSpPr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3362325" y="2438400"/>
              <a:ext cx="6524625" cy="2095500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53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 dirty="0">
                <a:latin typeface="Ubuntu" panose="020B050403060203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2389658" y="1693868"/>
              <a:ext cx="1409720" cy="3080772"/>
              <a:chOff x="2389658" y="1693868"/>
              <a:chExt cx="1409720" cy="3080772"/>
            </a:xfrm>
          </p:grpSpPr>
          <p:sp>
            <p:nvSpPr>
              <p:cNvPr id="9" name="Овал 8"/>
              <p:cNvSpPr/>
              <p:nvPr/>
            </p:nvSpPr>
            <p:spPr>
              <a:xfrm rot="1721633">
                <a:off x="2389658" y="4264741"/>
                <a:ext cx="1409720" cy="329282"/>
              </a:xfrm>
              <a:prstGeom prst="ellipse">
                <a:avLst/>
              </a:prstGeom>
              <a:solidFill>
                <a:schemeClr val="bg1">
                  <a:alpha val="23000"/>
                </a:schemeClr>
              </a:solidFill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54" r="30112"/>
              <a:stretch/>
            </p:blipFill>
            <p:spPr>
              <a:xfrm>
                <a:off x="2484000" y="1693868"/>
                <a:ext cx="1224000" cy="3080772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43844" y="3311044"/>
              <a:ext cx="49615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3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63383" y="3063149"/>
              <a:ext cx="58787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>
                      <a:lumMod val="95000"/>
                    </a:schemeClr>
                  </a:solidFill>
                </a:rPr>
                <a:t>СПАСИБО ЗА ВНИМАНИЕ!</a:t>
              </a:r>
              <a:endParaRPr lang="ru-RU" sz="4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8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826214" y="548640"/>
            <a:ext cx="10539571" cy="1684020"/>
            <a:chOff x="680085" y="548640"/>
            <a:chExt cx="10539571" cy="168402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589"/>
                      </a14:imgEffect>
                      <a14:imgEffect>
                        <a14:saturation sat="1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85" y="548640"/>
              <a:ext cx="1684020" cy="1684020"/>
            </a:xfrm>
            <a:prstGeom prst="rect">
              <a:avLst/>
            </a:prstGeom>
            <a:effectLst>
              <a:glow rad="457200">
                <a:srgbClr val="0099FF">
                  <a:alpha val="10000"/>
                </a:srgbClr>
              </a:glow>
              <a:outerShdw blurRad="228600" dist="152400" dir="8100000" sx="103000" sy="103000" algn="ctr" rotWithShape="0">
                <a:srgbClr val="000000">
                  <a:alpha val="36000"/>
                </a:srgbClr>
              </a:outerShdw>
            </a:effectLst>
          </p:spPr>
        </p:pic>
        <p:sp>
          <p:nvSpPr>
            <p:cNvPr id="9" name="Прямоугольник с двумя скругленными противолежащими углами 8"/>
            <p:cNvSpPr/>
            <p:nvPr/>
          </p:nvSpPr>
          <p:spPr>
            <a:xfrm>
              <a:off x="2514599" y="793432"/>
              <a:ext cx="8705057" cy="1340168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04798" y="863738"/>
              <a:ext cx="79880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Компьютерный вирус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 – это вид вредоносных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программ.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Вирусы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могут повредить или даже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уничтожить операционную систему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со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всеми файлами в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целом. Вирусы распространяются через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интернет.</a:t>
              </a:r>
            </a:p>
            <a:p>
              <a:endParaRPr lang="ru-RU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041845" y="2813383"/>
            <a:ext cx="8108310" cy="57554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Методы защиты от вредоносных программ: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841482" y="3766498"/>
            <a:ext cx="10509037" cy="2715622"/>
            <a:chOff x="1084692" y="3766498"/>
            <a:chExt cx="10509037" cy="271562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1084692" y="3870767"/>
              <a:ext cx="5011308" cy="2332300"/>
              <a:chOff x="1084692" y="3870767"/>
              <a:chExt cx="5011308" cy="233230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084692" y="5802957"/>
                <a:ext cx="5011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dirty="0" smtClean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" panose="020B0504030602030204" pitchFamily="34" charset="0"/>
                  </a:rPr>
                  <a:t>Используйте антивирусные </a:t>
                </a:r>
                <a:r>
                  <a:rPr lang="ru-RU" sz="20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" panose="020B0504030602030204" pitchFamily="34" charset="0"/>
                  </a:rPr>
                  <a:t>программы</a:t>
                </a:r>
              </a:p>
            </p:txBody>
          </p: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5910" y="3870767"/>
                <a:ext cx="1708873" cy="1708873"/>
              </a:xfrm>
              <a:prstGeom prst="rect">
                <a:avLst/>
              </a:prstGeom>
            </p:spPr>
          </p:pic>
        </p:grpSp>
        <p:grpSp>
          <p:nvGrpSpPr>
            <p:cNvPr id="18" name="Группа 17"/>
            <p:cNvGrpSpPr/>
            <p:nvPr/>
          </p:nvGrpSpPr>
          <p:grpSpPr>
            <a:xfrm>
              <a:off x="6433342" y="3766498"/>
              <a:ext cx="5160387" cy="2715622"/>
              <a:chOff x="6433342" y="3766498"/>
              <a:chExt cx="5160387" cy="2715622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433342" y="5774234"/>
                <a:ext cx="51603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 sz="200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" panose="020B0504030602030204" pitchFamily="34" charset="0"/>
                  </a:defRPr>
                </a:lvl1pPr>
              </a:lstStyle>
              <a:p>
                <a:pPr algn="ctr"/>
                <a:r>
                  <a:rPr lang="ru-RU" dirty="0"/>
                  <a:t>Не открывайте компьютерные файлы,</a:t>
                </a:r>
                <a:endParaRPr lang="en-US" dirty="0"/>
              </a:p>
              <a:p>
                <a:r>
                  <a:rPr lang="ru-RU" dirty="0"/>
                  <a:t>полученные из ненадёжных </a:t>
                </a:r>
                <a:r>
                  <a:rPr lang="ru-RU" dirty="0" smtClean="0"/>
                  <a:t>источников</a:t>
                </a:r>
                <a:endParaRPr lang="ru-RU" dirty="0"/>
              </a:p>
            </p:txBody>
          </p:sp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6964" y="3766498"/>
                <a:ext cx="1813142" cy="1813142"/>
              </a:xfrm>
              <a:prstGeom prst="rect">
                <a:avLst/>
              </a:prstGeom>
            </p:spPr>
          </p:pic>
        </p:grpSp>
      </p:grp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/>
          <a:srcRect t="460"/>
          <a:stretch/>
        </p:blipFill>
        <p:spPr>
          <a:xfrm>
            <a:off x="11271381" y="64725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8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56909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Кибербуллинг</a:t>
            </a:r>
            <a:endParaRPr lang="ru-RU" sz="6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50" y="1457325"/>
            <a:ext cx="9770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-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это 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использование интернет-технологий с целью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преследования,</a:t>
            </a:r>
            <a:endParaRPr lang="en-US" sz="2400" dirty="0" smtClean="0">
              <a:solidFill>
                <a:schemeClr val="bg1">
                  <a:lumMod val="95000"/>
                </a:schemeClr>
              </a:solidFill>
              <a:latin typeface="Ubuntu Light" panose="020B0304030602030204" pitchFamily="34" charset="0"/>
            </a:endParaRPr>
          </a:p>
          <a:p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запугивания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, унижения, оскорбления другого человека.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00203" y="3529326"/>
            <a:ext cx="5591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Кибербуллинг (кибертроллинг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)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885600" y="2377274"/>
            <a:ext cx="10420800" cy="1527898"/>
            <a:chOff x="700951" y="2497493"/>
            <a:chExt cx="10420800" cy="1527898"/>
          </a:xfrm>
        </p:grpSpPr>
        <p:sp>
          <p:nvSpPr>
            <p:cNvPr id="7" name="Прямоугольник с двумя скругленными противолежащими углами 6"/>
            <p:cNvSpPr/>
            <p:nvPr/>
          </p:nvSpPr>
          <p:spPr>
            <a:xfrm>
              <a:off x="1866901" y="2834044"/>
              <a:ext cx="9254850" cy="584775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700951" y="2497493"/>
              <a:ext cx="10420800" cy="1527898"/>
              <a:chOff x="700951" y="2167187"/>
              <a:chExt cx="10420800" cy="1527898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990725" y="2488768"/>
                <a:ext cx="91310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Травля по интернету — это угрозы и оскорбления от </a:t>
                </a:r>
                <a:r>
                  <a:rPr lang="ru-RU" sz="1600" dirty="0" smtClean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агрессивных пользователей</a:t>
                </a:r>
                <a:endParaRPr lang="en-US" sz="1600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endParaRPr>
              </a:p>
              <a:p>
                <a:r>
                  <a:rPr lang="ru-RU" sz="1600" dirty="0" smtClean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в</a:t>
                </a:r>
                <a:r>
                  <a:rPr lang="ru-RU" sz="1600" dirty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 адрес другого пользователя.</a:t>
                </a:r>
                <a:endParaRPr lang="ru-RU" sz="1600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endParaRPr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951" y="2167187"/>
                <a:ext cx="1527898" cy="1527898"/>
              </a:xfrm>
              <a:prstGeom prst="rect">
                <a:avLst/>
              </a:prstGeom>
            </p:spPr>
          </p:pic>
        </p:grpSp>
      </p:grpSp>
      <p:grpSp>
        <p:nvGrpSpPr>
          <p:cNvPr id="23" name="Группа 22"/>
          <p:cNvGrpSpPr/>
          <p:nvPr/>
        </p:nvGrpSpPr>
        <p:grpSpPr>
          <a:xfrm>
            <a:off x="325052" y="4319701"/>
            <a:ext cx="10054310" cy="1586328"/>
            <a:chOff x="479888" y="4319701"/>
            <a:chExt cx="10054310" cy="1586328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519976" y="4330496"/>
              <a:ext cx="4650832" cy="646331"/>
              <a:chOff x="519976" y="4663871"/>
              <a:chExt cx="4650832" cy="646331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066799" y="4663871"/>
                <a:ext cx="4104009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defRPr>
                </a:lvl1pPr>
              </a:lstStyle>
              <a:p>
                <a:r>
                  <a:rPr lang="ru-RU" dirty="0" smtClean="0"/>
                  <a:t>Насмешливые фотографии, </a:t>
                </a:r>
                <a:r>
                  <a:rPr lang="ru-RU" dirty="0"/>
                  <a:t>видео</a:t>
                </a:r>
                <a:r>
                  <a:rPr lang="ru-RU" dirty="0" smtClean="0"/>
                  <a:t>,</a:t>
                </a:r>
                <a:endParaRPr lang="en-US" dirty="0"/>
              </a:p>
              <a:p>
                <a:r>
                  <a:rPr lang="ru-RU" dirty="0"/>
                  <a:t>которые</a:t>
                </a:r>
                <a:r>
                  <a:rPr lang="en-US" dirty="0"/>
                  <a:t> </a:t>
                </a:r>
                <a:r>
                  <a:rPr lang="ru-RU" dirty="0"/>
                  <a:t>могут опозорить </a:t>
                </a:r>
                <a:r>
                  <a:rPr lang="ru-RU" dirty="0" smtClean="0"/>
                  <a:t>человека;</a:t>
                </a:r>
                <a:endParaRPr lang="ru-RU" dirty="0"/>
              </a:p>
            </p:txBody>
          </p:sp>
          <p:sp>
            <p:nvSpPr>
              <p:cNvPr id="9" name="Овал 8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5634901" y="4319701"/>
              <a:ext cx="4899297" cy="646331"/>
              <a:chOff x="519976" y="4653076"/>
              <a:chExt cx="4899297" cy="646331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066799" y="4653076"/>
                <a:ext cx="4352474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rPr>
                  <a:t>Поддельные учетные записи</a:t>
                </a:r>
                <a:endParaRPr lang="en-US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buntu Light" panose="020B0304030602030204" pitchFamily="34" charset="0"/>
                </a:endParaRPr>
              </a:p>
              <a:p>
                <a:r>
                  <a:rPr lang="ru-RU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rPr>
                  <a:t>с использованием чужих </a:t>
                </a:r>
                <a:r>
                  <a:rPr lang="ru-RU" dirty="0" smtClean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rPr>
                  <a:t>фотографий;</a:t>
                </a:r>
                <a:endParaRPr lang="ru-RU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buntu Light" panose="020B0304030602030204" pitchFamily="34" charset="0"/>
                </a:endParaRPr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479888" y="5259698"/>
              <a:ext cx="4444057" cy="646331"/>
              <a:chOff x="519976" y="4653076"/>
              <a:chExt cx="4444057" cy="646331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1106887" y="4653076"/>
                <a:ext cx="3857146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defRPr>
                </a:lvl1pPr>
              </a:lstStyle>
              <a:p>
                <a:r>
                  <a:rPr lang="ru-RU" dirty="0"/>
                  <a:t>Издевательство и преследование</a:t>
                </a:r>
                <a:endParaRPr lang="en-US" dirty="0"/>
              </a:p>
              <a:p>
                <a:r>
                  <a:rPr lang="ru-RU" dirty="0" smtClean="0"/>
                  <a:t>в</a:t>
                </a:r>
                <a:r>
                  <a:rPr lang="ru-RU" dirty="0"/>
                  <a:t> </a:t>
                </a:r>
                <a:r>
                  <a:rPr lang="ru-RU" dirty="0" smtClean="0"/>
                  <a:t>интернете;</a:t>
                </a:r>
                <a:endParaRPr lang="ru-RU" dirty="0"/>
              </a:p>
            </p:txBody>
          </p:sp>
          <p:sp>
            <p:nvSpPr>
              <p:cNvPr id="16" name="Овал 15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7" name="Группа 16"/>
            <p:cNvGrpSpPr/>
            <p:nvPr/>
          </p:nvGrpSpPr>
          <p:grpSpPr>
            <a:xfrm>
              <a:off x="5634901" y="5259698"/>
              <a:ext cx="4336643" cy="646331"/>
              <a:chOff x="519976" y="4653076"/>
              <a:chExt cx="4336643" cy="646331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066799" y="4653076"/>
                <a:ext cx="3789820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defRPr>
                </a:lvl1pPr>
              </a:lstStyle>
              <a:p>
                <a:r>
                  <a:rPr lang="ru-RU" dirty="0" smtClean="0"/>
                  <a:t>Публикация</a:t>
                </a:r>
                <a:r>
                  <a:rPr lang="ru-RU" dirty="0"/>
                  <a:t> </a:t>
                </a:r>
                <a:r>
                  <a:rPr lang="ru-RU" dirty="0" smtClean="0"/>
                  <a:t>фотографий другого</a:t>
                </a:r>
              </a:p>
              <a:p>
                <a:r>
                  <a:rPr lang="ru-RU" dirty="0" smtClean="0"/>
                  <a:t>человека </a:t>
                </a:r>
                <a:r>
                  <a:rPr lang="ru-RU" dirty="0"/>
                  <a:t>без его </a:t>
                </a:r>
                <a:r>
                  <a:rPr lang="ru-RU" dirty="0" smtClean="0"/>
                  <a:t>согласия;</a:t>
                </a:r>
                <a:endParaRPr lang="ru-RU" dirty="0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0" name="Группа 19"/>
          <p:cNvGrpSpPr/>
          <p:nvPr/>
        </p:nvGrpSpPr>
        <p:grpSpPr>
          <a:xfrm>
            <a:off x="2758049" y="6196004"/>
            <a:ext cx="6675902" cy="369332"/>
            <a:chOff x="519976" y="4787885"/>
            <a:chExt cx="6675902" cy="369332"/>
          </a:xfrm>
        </p:grpSpPr>
        <p:sp>
          <p:nvSpPr>
            <p:cNvPr id="21" name="TextBox 20"/>
            <p:cNvSpPr txBox="1"/>
            <p:nvPr/>
          </p:nvSpPr>
          <p:spPr>
            <a:xfrm>
              <a:off x="1059262" y="4787885"/>
              <a:ext cx="6136616" cy="369332"/>
            </a:xfrm>
            <a:prstGeom prst="rect">
              <a:avLst/>
            </a:prstGeom>
            <a:noFill/>
            <a:effectLst>
              <a:outerShdw blurRad="63500" dist="25400" dir="8100000" algn="ctr" rotWithShape="0">
                <a:srgbClr val="000000">
                  <a:alpha val="82000"/>
                </a:srgbClr>
              </a:outerShdw>
            </a:effectLst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buntu Light" panose="020B0304030602030204" pitchFamily="34" charset="0"/>
                </a:defRPr>
              </a:lvl1pPr>
            </a:lstStyle>
            <a:p>
              <a:r>
                <a:rPr lang="ru-RU" dirty="0"/>
                <a:t>Преследование человека в соцсетях или онлайн-играх.</a:t>
              </a:r>
            </a:p>
          </p:txBody>
        </p:sp>
        <p:sp>
          <p:nvSpPr>
            <p:cNvPr id="22" name="Овал 21"/>
            <p:cNvSpPr/>
            <p:nvPr/>
          </p:nvSpPr>
          <p:spPr>
            <a:xfrm>
              <a:off x="519976" y="4795267"/>
              <a:ext cx="361950" cy="361950"/>
            </a:xfrm>
            <a:prstGeom prst="ellipse">
              <a:avLst/>
            </a:prstGeom>
            <a:gradFill flip="none" rotWithShape="1">
              <a:gsLst>
                <a:gs pos="0">
                  <a:srgbClr val="00FFFF"/>
                </a:gs>
                <a:gs pos="100000">
                  <a:srgbClr val="9900CC">
                    <a:alpha val="58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50800" dist="50800" dir="81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6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-87549" y="2520055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252112" y="419619"/>
            <a:ext cx="5687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Меня троллят, что делать</a:t>
            </a:r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?</a:t>
            </a:r>
            <a:endParaRPr lang="ru-RU" sz="3200" b="1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573" y="1517899"/>
            <a:ext cx="4990571" cy="4990571"/>
          </a:xfrm>
          <a:prstGeom prst="rect">
            <a:avLst/>
          </a:prstGeom>
          <a:effectLst>
            <a:outerShdw blurRad="50800" dist="76200" dir="6120000" sx="99000" sy="99000" algn="ctr" rotWithShape="0">
              <a:srgbClr val="000000">
                <a:alpha val="2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6533" y="1293875"/>
            <a:ext cx="5309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3200" b="1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r>
              <a:rPr lang="ru-RU" sz="2000" b="0" dirty="0"/>
              <a:t>Чтобы не пострадать от подобной травли,</a:t>
            </a:r>
            <a:endParaRPr lang="en-US" sz="2000" b="0" dirty="0"/>
          </a:p>
          <a:p>
            <a:r>
              <a:rPr lang="ru-RU" sz="2000" b="0" dirty="0"/>
              <a:t>соблюдайте несколько правил: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6533" y="2481344"/>
            <a:ext cx="506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r>
              <a:rPr lang="ru-RU" sz="1800" dirty="0" smtClean="0">
                <a:latin typeface="Ubuntu Light" panose="020B0304030602030204" pitchFamily="34" charset="0"/>
              </a:rPr>
              <a:t>1.  </a:t>
            </a:r>
            <a:r>
              <a:rPr lang="ru-RU" sz="1800" b="1" dirty="0" smtClean="0">
                <a:latin typeface="Ubuntu Light" panose="020B0304030602030204" pitchFamily="34" charset="0"/>
              </a:rPr>
              <a:t>Не</a:t>
            </a:r>
            <a:r>
              <a:rPr lang="ru-RU" sz="1800" b="1" dirty="0">
                <a:latin typeface="Ubuntu Light" panose="020B0304030602030204" pitchFamily="34" charset="0"/>
              </a:rPr>
              <a:t> отвечайте </a:t>
            </a:r>
            <a:r>
              <a:rPr lang="ru-RU" sz="1800" dirty="0">
                <a:latin typeface="Ubuntu Light" panose="020B0304030602030204" pitchFamily="34" charset="0"/>
              </a:rPr>
              <a:t>на агрессивные </a:t>
            </a:r>
            <a:r>
              <a:rPr lang="ru-RU" sz="1800" dirty="0" smtClean="0">
                <a:latin typeface="Ubuntu Light" panose="020B0304030602030204" pitchFamily="34" charset="0"/>
              </a:rPr>
              <a:t>сообщения;</a:t>
            </a:r>
            <a:endParaRPr lang="ru-RU" sz="1800" dirty="0">
              <a:latin typeface="Ubuntu Light" panose="020B03040306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533" y="2933403"/>
            <a:ext cx="515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marL="0" indent="0">
              <a:buNone/>
            </a:pPr>
            <a:r>
              <a:rPr lang="ru-RU" dirty="0" smtClean="0"/>
              <a:t>2.  Занесите </a:t>
            </a:r>
            <a:r>
              <a:rPr lang="ru-RU" dirty="0"/>
              <a:t>пользователей в </a:t>
            </a:r>
            <a:r>
              <a:rPr lang="ru-RU" b="1" dirty="0"/>
              <a:t>чёрный </a:t>
            </a:r>
            <a:r>
              <a:rPr lang="ru-RU" b="1" dirty="0" smtClean="0"/>
              <a:t>список;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86533" y="3397707"/>
            <a:ext cx="821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marL="0" indent="0">
              <a:buNone/>
            </a:pPr>
            <a:r>
              <a:rPr lang="ru-RU" dirty="0"/>
              <a:t>3. </a:t>
            </a:r>
            <a:r>
              <a:rPr lang="ru-RU" dirty="0" smtClean="0"/>
              <a:t> </a:t>
            </a:r>
            <a:r>
              <a:rPr lang="ru-RU" b="1" dirty="0" smtClean="0"/>
              <a:t>Сообщите</a:t>
            </a:r>
            <a:r>
              <a:rPr lang="ru-RU" dirty="0" smtClean="0"/>
              <a:t> </a:t>
            </a:r>
            <a:r>
              <a:rPr lang="ru-RU" dirty="0"/>
              <a:t>о происходящем </a:t>
            </a:r>
            <a:r>
              <a:rPr lang="ru-RU" b="1" dirty="0"/>
              <a:t>технической поддержке </a:t>
            </a:r>
            <a:r>
              <a:rPr lang="ru-RU" dirty="0"/>
              <a:t>социальной </a:t>
            </a:r>
            <a:r>
              <a:rPr lang="ru-RU" dirty="0" smtClean="0"/>
              <a:t>сети</a:t>
            </a:r>
            <a:r>
              <a:rPr lang="ru-RU" dirty="0"/>
              <a:t>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6533" y="3873465"/>
            <a:ext cx="9075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>
              <a:buAutoNum type="arabicPeriod" startAt="4"/>
            </a:pPr>
            <a:r>
              <a:rPr lang="ru-RU" dirty="0" smtClean="0"/>
              <a:t>Делайте </a:t>
            </a:r>
            <a:r>
              <a:rPr lang="ru-RU" b="1" dirty="0"/>
              <a:t>скриншоты </a:t>
            </a:r>
            <a:r>
              <a:rPr lang="ru-RU" b="1" dirty="0" smtClean="0"/>
              <a:t>переписки</a:t>
            </a:r>
            <a:r>
              <a:rPr lang="ru-RU" dirty="0" smtClean="0"/>
              <a:t>, в котором виден </a:t>
            </a:r>
            <a:r>
              <a:rPr lang="ru-RU" dirty="0"/>
              <a:t>текст сообщения и имя </a:t>
            </a:r>
            <a:r>
              <a:rPr lang="ru-RU" dirty="0" smtClean="0"/>
              <a:t>отправителя;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532" y="4545739"/>
            <a:ext cx="835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lvl="0">
              <a:buAutoNum type="arabicPeriod" startAt="5"/>
            </a:pPr>
            <a:r>
              <a:rPr lang="ru-RU" b="1" dirty="0" smtClean="0"/>
              <a:t>Расскажите о</a:t>
            </a:r>
            <a:r>
              <a:rPr lang="ru-RU" b="1" dirty="0"/>
              <a:t> происходящем </a:t>
            </a:r>
            <a:r>
              <a:rPr lang="ru-RU" b="1" dirty="0" smtClean="0"/>
              <a:t>взрослым</a:t>
            </a:r>
            <a:r>
              <a:rPr lang="ru-RU" dirty="0" smtClean="0"/>
              <a:t>. Если </a:t>
            </a:r>
            <a:r>
              <a:rPr lang="ru-RU" dirty="0"/>
              <a:t>вас запугивают, </a:t>
            </a:r>
            <a:r>
              <a:rPr lang="ru-RU" dirty="0" smtClean="0"/>
              <a:t>угрожают,</a:t>
            </a:r>
          </a:p>
          <a:p>
            <a:pPr marL="0" lvl="0" indent="0">
              <a:buNone/>
            </a:pPr>
            <a:r>
              <a:rPr lang="ru-RU" dirty="0" smtClean="0"/>
              <a:t>то </a:t>
            </a:r>
            <a:r>
              <a:rPr lang="ru-RU" dirty="0"/>
              <a:t>расскажите об этом </a:t>
            </a:r>
            <a:r>
              <a:rPr lang="ru-RU" dirty="0" smtClean="0"/>
              <a:t>родителям.</a:t>
            </a:r>
            <a:endParaRPr lang="ru-RU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87549" y="2991215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-87549" y="3446024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-87549" y="3925853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-87549" y="4598127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2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 rot="10800000">
            <a:off x="11115718" y="6161153"/>
            <a:ext cx="1215958" cy="253708"/>
          </a:xfrm>
          <a:prstGeom prst="round2DiagRect">
            <a:avLst/>
          </a:prstGeom>
          <a:gradFill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2731217" y="2484576"/>
            <a:ext cx="6661471" cy="1749001"/>
            <a:chOff x="2035059" y="2649947"/>
            <a:chExt cx="6661471" cy="1749001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3511684" y="3142915"/>
              <a:ext cx="5136205" cy="923330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2148" y="3124896"/>
              <a:ext cx="5044382" cy="923330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Нельзя кликать на подозрительные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ссылки,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которые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приходят по электронной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почте</a:t>
              </a:r>
              <a:endParaRPr lang="en-US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endParaRP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или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в 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сообщениях!</a:t>
              </a:r>
              <a:endPara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5059" y="2649947"/>
              <a:ext cx="1749001" cy="1749001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5075419" y="4351328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Например: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750107" y="5078787"/>
            <a:ext cx="10691787" cy="646331"/>
            <a:chOff x="963321" y="5195523"/>
            <a:chExt cx="10691787" cy="64633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963321" y="5213544"/>
              <a:ext cx="4876373" cy="622733"/>
              <a:chOff x="963321" y="5213544"/>
              <a:chExt cx="4876373" cy="622733"/>
            </a:xfrm>
          </p:grpSpPr>
          <p:sp>
            <p:nvSpPr>
              <p:cNvPr id="21" name="Прямоугольник с двумя скругленными противолежащими углами 20"/>
              <p:cNvSpPr/>
              <p:nvPr/>
            </p:nvSpPr>
            <p:spPr>
              <a:xfrm>
                <a:off x="963321" y="5213544"/>
                <a:ext cx="4876373" cy="622733"/>
              </a:xfrm>
              <a:prstGeom prst="round2DiagRect">
                <a:avLst/>
              </a:prstGeom>
              <a:gradFill flip="none" rotWithShape="1">
                <a:gsLst>
                  <a:gs pos="0">
                    <a:srgbClr val="003399"/>
                  </a:gs>
                  <a:gs pos="100000">
                    <a:srgbClr val="0099FF"/>
                  </a:gs>
                </a:gsLst>
                <a:lin ang="27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31605" y="5340244"/>
                <a:ext cx="4339805" cy="369332"/>
              </a:xfrm>
              <a:prstGeom prst="rect">
                <a:avLst/>
              </a:prstGeom>
              <a:noFill/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latin typeface="Ubuntu" panose="020B0504030602030204" pitchFamily="34" charset="0"/>
                  </a:defRPr>
                </a:lvl1pPr>
              </a:lstStyle>
              <a:p>
                <a:r>
                  <a:rPr lang="ru-RU" dirty="0"/>
                  <a:t>«Посмотри, что здесь о тебе </a:t>
                </a:r>
                <a:r>
                  <a:rPr lang="ru-RU" dirty="0" smtClean="0"/>
                  <a:t>говорят</a:t>
                </a:r>
                <a:r>
                  <a:rPr lang="en-US" dirty="0" smtClean="0"/>
                  <a:t>!</a:t>
                </a:r>
                <a:r>
                  <a:rPr lang="ru-RU" dirty="0" smtClean="0"/>
                  <a:t>» </a:t>
                </a:r>
                <a:endParaRPr lang="ru-RU" dirty="0"/>
              </a:p>
            </p:txBody>
          </p:sp>
        </p:grpSp>
        <p:grpSp>
          <p:nvGrpSpPr>
            <p:cNvPr id="27" name="Группа 26"/>
            <p:cNvGrpSpPr/>
            <p:nvPr/>
          </p:nvGrpSpPr>
          <p:grpSpPr>
            <a:xfrm>
              <a:off x="6752255" y="5195523"/>
              <a:ext cx="4902853" cy="646331"/>
              <a:chOff x="6752255" y="5195523"/>
              <a:chExt cx="4902853" cy="646331"/>
            </a:xfrm>
          </p:grpSpPr>
          <p:sp>
            <p:nvSpPr>
              <p:cNvPr id="26" name="Прямоугольник с двумя скругленными противолежащими углами 25"/>
              <p:cNvSpPr/>
              <p:nvPr/>
            </p:nvSpPr>
            <p:spPr>
              <a:xfrm>
                <a:off x="6752255" y="5213543"/>
                <a:ext cx="4876373" cy="622733"/>
              </a:xfrm>
              <a:prstGeom prst="round2DiagRect">
                <a:avLst/>
              </a:prstGeom>
              <a:gradFill flip="none" rotWithShape="1">
                <a:gsLst>
                  <a:gs pos="100000">
                    <a:srgbClr val="003399"/>
                  </a:gs>
                  <a:gs pos="0">
                    <a:srgbClr val="0099FF"/>
                  </a:gs>
                </a:gsLst>
                <a:lin ang="27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775944" y="5195523"/>
                <a:ext cx="4879164" cy="646331"/>
              </a:xfrm>
              <a:prstGeom prst="rect">
                <a:avLst/>
              </a:prstGeom>
              <a:noFill/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latin typeface="Ubuntu" panose="020B0504030602030204" pitchFamily="34" charset="0"/>
                  </a:defRPr>
                </a:lvl1pPr>
              </a:lstStyle>
              <a:p>
                <a:r>
                  <a:rPr lang="ru-RU" dirty="0"/>
                  <a:t>«Ты стал обладателем </a:t>
                </a:r>
                <a:r>
                  <a:rPr lang="ru-RU" dirty="0" smtClean="0"/>
                  <a:t>нового iPhone</a:t>
                </a:r>
                <a:endParaRPr lang="ru-RU" dirty="0"/>
              </a:p>
              <a:p>
                <a:r>
                  <a:rPr lang="ru-RU" dirty="0" smtClean="0"/>
                  <a:t>— </a:t>
                </a:r>
                <a:r>
                  <a:rPr lang="ru-RU" dirty="0"/>
                  <a:t>переходи по ссылке, чтобы забрать </a:t>
                </a:r>
                <a:r>
                  <a:rPr lang="ru-RU" dirty="0" smtClean="0"/>
                  <a:t>его»</a:t>
                </a:r>
                <a:endParaRPr lang="ru-RU" dirty="0"/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672080" y="6076307"/>
            <a:ext cx="10847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Такие сообщения отправляют мошенники и при переходе по ссылке на компьютер попадает </a:t>
            </a: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опасный вирус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.</a:t>
            </a: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-273016" y="6161152"/>
            <a:ext cx="1215958" cy="253708"/>
          </a:xfrm>
          <a:prstGeom prst="round2DiagRect">
            <a:avLst/>
          </a:prstGeom>
          <a:gradFill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>
            <a:off x="978614" y="701040"/>
            <a:ext cx="10539571" cy="1684020"/>
            <a:chOff x="680085" y="548640"/>
            <a:chExt cx="10539571" cy="1684020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589"/>
                      </a14:imgEffect>
                      <a14:imgEffect>
                        <a14:saturation sat="1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85" y="548640"/>
              <a:ext cx="1684020" cy="1684020"/>
            </a:xfrm>
            <a:prstGeom prst="rect">
              <a:avLst/>
            </a:prstGeom>
            <a:effectLst>
              <a:glow rad="457200">
                <a:srgbClr val="0099FF">
                  <a:alpha val="10000"/>
                </a:srgbClr>
              </a:glow>
              <a:outerShdw blurRad="228600" dist="152400" dir="8100000" sx="103000" sy="103000" algn="ctr" rotWithShape="0">
                <a:srgbClr val="000000">
                  <a:alpha val="36000"/>
                </a:srgbClr>
              </a:outerShdw>
            </a:effectLst>
          </p:spPr>
        </p:pic>
        <p:sp>
          <p:nvSpPr>
            <p:cNvPr id="34" name="Прямоугольник с двумя скругленными противолежащими углами 33"/>
            <p:cNvSpPr/>
            <p:nvPr/>
          </p:nvSpPr>
          <p:spPr>
            <a:xfrm>
              <a:off x="2514599" y="793432"/>
              <a:ext cx="8705057" cy="1340168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04798" y="980474"/>
              <a:ext cx="854753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Фишинг-атаки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–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э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то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рассылки мошеннических электронных писем и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попытка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обманом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заставить получателей нажать на вредоносную ссылку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или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скачать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зараженный файл, чтобы украсть их личную информацию.</a:t>
              </a:r>
            </a:p>
            <a:p>
              <a:endParaRPr lang="ru-RU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endParaRP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4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64524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Онлайн-груминг</a:t>
            </a:r>
            <a:endParaRPr lang="ru-RU" sz="6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50" y="1457325"/>
            <a:ext cx="10892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Грумингом называют различные виды мошенничества в сети, </a:t>
            </a:r>
            <a:r>
              <a:rPr lang="ru-RU" dirty="0" smtClean="0"/>
              <a:t>когда</a:t>
            </a:r>
          </a:p>
          <a:p>
            <a:r>
              <a:rPr lang="ru-RU" dirty="0"/>
              <a:t>п</a:t>
            </a:r>
            <a:r>
              <a:rPr lang="ru-RU" dirty="0" smtClean="0"/>
              <a:t>реступники обманом </a:t>
            </a:r>
            <a:r>
              <a:rPr lang="ru-RU" dirty="0"/>
              <a:t>втираются в </a:t>
            </a:r>
            <a:r>
              <a:rPr lang="ru-RU" dirty="0" smtClean="0"/>
              <a:t>доверие к</a:t>
            </a:r>
            <a:r>
              <a:rPr lang="ru-RU" dirty="0"/>
              <a:t> пользователям и </a:t>
            </a:r>
            <a:r>
              <a:rPr lang="ru-RU" dirty="0" smtClean="0"/>
              <a:t>получают</a:t>
            </a:r>
          </a:p>
          <a:p>
            <a:r>
              <a:rPr lang="ru-RU" dirty="0" smtClean="0"/>
              <a:t>от</a:t>
            </a:r>
            <a:r>
              <a:rPr lang="ru-RU" dirty="0"/>
              <a:t> </a:t>
            </a:r>
            <a:r>
              <a:rPr lang="ru-RU" dirty="0" smtClean="0"/>
              <a:t>них личные </a:t>
            </a:r>
            <a:r>
              <a:rPr lang="ru-RU" dirty="0"/>
              <a:t>данные или деньги за несуществующие товары и услуги.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1147865" y="2902127"/>
            <a:ext cx="9701710" cy="2721766"/>
            <a:chOff x="1387822" y="2572897"/>
            <a:chExt cx="9701710" cy="2721766"/>
          </a:xfrm>
        </p:grpSpPr>
        <p:sp>
          <p:nvSpPr>
            <p:cNvPr id="27" name="Прямоугольник с двумя скругленными противолежащими углами 26"/>
            <p:cNvSpPr/>
            <p:nvPr/>
          </p:nvSpPr>
          <p:spPr>
            <a:xfrm>
              <a:off x="3436961" y="3550708"/>
              <a:ext cx="7652571" cy="1314688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18778" y="3607887"/>
              <a:ext cx="7182467" cy="1200329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Если ваш друг или знакомый присылает сообщение с просьбой перечислить ему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деньги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на банковскую карту, обязательно позвоните другу по 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телефону и узнайте, нужны ли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другу деньги или нет.</a:t>
              </a:r>
              <a:endPara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endParaRPr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47916">
              <a:off x="1387822" y="2572897"/>
              <a:ext cx="2721766" cy="2721766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11" y="1281012"/>
            <a:ext cx="5726094" cy="57260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20666" y="419619"/>
            <a:ext cx="5950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Как защитить свой аккаунт?</a:t>
            </a:r>
            <a:endParaRPr lang="ru-RU" sz="3200" b="1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-87549" y="2933403"/>
            <a:ext cx="9445659" cy="923330"/>
            <a:chOff x="-87549" y="2933403"/>
            <a:chExt cx="9445659" cy="923330"/>
          </a:xfrm>
        </p:grpSpPr>
        <p:sp>
          <p:nvSpPr>
            <p:cNvPr id="6" name="TextBox 5"/>
            <p:cNvSpPr txBox="1"/>
            <p:nvPr/>
          </p:nvSpPr>
          <p:spPr>
            <a:xfrm>
              <a:off x="786533" y="2933403"/>
              <a:ext cx="857157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Не используйте для паролей информацию, которую злоумышленники </a:t>
              </a:r>
              <a:r>
                <a:rPr lang="ru-RU" dirty="0" smtClean="0"/>
                <a:t>могут</a:t>
              </a:r>
              <a:endParaRPr lang="en-US" dirty="0" smtClean="0"/>
            </a:p>
            <a:p>
              <a:pPr marL="0" indent="0">
                <a:buNone/>
              </a:pPr>
              <a:r>
                <a:rPr lang="ru-RU" dirty="0" smtClean="0"/>
                <a:t>найти </a:t>
              </a:r>
              <a:r>
                <a:rPr lang="ru-RU" dirty="0"/>
                <a:t>самостоятельно: дату рождения, номера документов, </a:t>
              </a:r>
              <a:r>
                <a:rPr lang="ru-RU" dirty="0" smtClean="0"/>
                <a:t>телефонов,</a:t>
              </a:r>
              <a:endParaRPr lang="en-US" dirty="0" smtClean="0"/>
            </a:p>
            <a:p>
              <a:pPr marL="0" indent="0">
                <a:buNone/>
              </a:pPr>
              <a:r>
                <a:rPr lang="ru-RU" dirty="0" smtClean="0"/>
                <a:t>имена </a:t>
              </a:r>
              <a:r>
                <a:rPr lang="ru-RU" dirty="0"/>
                <a:t>ваших друзей и родственников, </a:t>
              </a:r>
              <a:r>
                <a:rPr lang="ru-RU" dirty="0" smtClean="0"/>
                <a:t>адрес</a:t>
              </a:r>
              <a:r>
                <a:rPr lang="en-US" dirty="0" smtClean="0"/>
                <a:t>;</a:t>
              </a:r>
              <a:endParaRPr lang="ru-RU" dirty="0"/>
            </a:p>
          </p:txBody>
        </p:sp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-87549" y="2991215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-87549" y="4132451"/>
            <a:ext cx="6985050" cy="369332"/>
            <a:chOff x="-87549" y="4144059"/>
            <a:chExt cx="6985050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786533" y="4144059"/>
              <a:ext cx="6110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Не используйте одинаковые пароли на разных </a:t>
              </a:r>
              <a:r>
                <a:rPr lang="ru-RU" dirty="0" smtClean="0"/>
                <a:t>сайтах</a:t>
              </a:r>
              <a:r>
                <a:rPr lang="en-US" dirty="0" smtClean="0"/>
                <a:t>;</a:t>
              </a:r>
              <a:endParaRPr lang="ru-RU" dirty="0"/>
            </a:p>
          </p:txBody>
        </p:sp>
        <p:sp>
          <p:nvSpPr>
            <p:cNvPr id="13" name="Прямоугольник с двумя скругленными противолежащими углами 12"/>
            <p:cNvSpPr/>
            <p:nvPr/>
          </p:nvSpPr>
          <p:spPr>
            <a:xfrm>
              <a:off x="-87549" y="4196447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-87549" y="5422551"/>
            <a:ext cx="9844807" cy="923330"/>
            <a:chOff x="-87549" y="5721408"/>
            <a:chExt cx="9844807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786532" y="5721408"/>
              <a:ext cx="89707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lvl="0" indent="0">
                <a:buNone/>
              </a:pPr>
              <a:r>
                <a:rPr lang="ru-RU" dirty="0"/>
                <a:t>Не храните информацию о паролях на компьютере. Если пароль </a:t>
              </a:r>
              <a:r>
                <a:rPr lang="ru-RU" dirty="0" smtClean="0"/>
                <a:t>слишком</a:t>
              </a:r>
              <a:endParaRPr lang="en-US" dirty="0" smtClean="0"/>
            </a:p>
            <a:p>
              <a:pPr marL="0" lvl="0" indent="0">
                <a:buNone/>
              </a:pPr>
              <a:r>
                <a:rPr lang="ru-RU" dirty="0" smtClean="0"/>
                <a:t>сложный</a:t>
              </a:r>
              <a:r>
                <a:rPr lang="ru-RU" dirty="0"/>
                <a:t>, лучше записать его отдельно на лист бумаги или в блокнот, и </a:t>
              </a:r>
              <a:r>
                <a:rPr lang="ru-RU" dirty="0" smtClean="0"/>
                <a:t>хранить</a:t>
              </a:r>
              <a:endParaRPr lang="en-US" dirty="0" smtClean="0"/>
            </a:p>
            <a:p>
              <a:pPr marL="0" lvl="0" indent="0">
                <a:buNone/>
              </a:pPr>
              <a:r>
                <a:rPr lang="ru-RU" dirty="0" smtClean="0"/>
                <a:t>в</a:t>
              </a:r>
              <a:r>
                <a:rPr lang="ru-RU" dirty="0"/>
                <a:t> </a:t>
              </a:r>
              <a:r>
                <a:rPr lang="ru-RU" dirty="0" smtClean="0"/>
                <a:t>надежном </a:t>
              </a:r>
              <a:r>
                <a:rPr lang="ru-RU" dirty="0"/>
                <a:t>месте.</a:t>
              </a:r>
            </a:p>
          </p:txBody>
        </p:sp>
        <p:sp>
          <p:nvSpPr>
            <p:cNvPr id="14" name="Прямоугольник с двумя скругленными противолежащими углами 13"/>
            <p:cNvSpPr/>
            <p:nvPr/>
          </p:nvSpPr>
          <p:spPr>
            <a:xfrm>
              <a:off x="-87549" y="5773796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119809" y="1437427"/>
            <a:ext cx="3952382" cy="529950"/>
            <a:chOff x="3891064" y="1544435"/>
            <a:chExt cx="3952382" cy="529950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891064" y="1544435"/>
              <a:ext cx="3952382" cy="529950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98918" y="1606580"/>
              <a:ext cx="3433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Придумайте сложный пароль</a:t>
              </a: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197" y="1268659"/>
            <a:ext cx="1529224" cy="1529224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-98055" y="4777501"/>
            <a:ext cx="4048349" cy="369332"/>
            <a:chOff x="-87549" y="4144059"/>
            <a:chExt cx="4048349" cy="369332"/>
          </a:xfrm>
        </p:grpSpPr>
        <p:sp>
          <p:nvSpPr>
            <p:cNvPr id="23" name="TextBox 22"/>
            <p:cNvSpPr txBox="1"/>
            <p:nvPr/>
          </p:nvSpPr>
          <p:spPr>
            <a:xfrm>
              <a:off x="786533" y="4144059"/>
              <a:ext cx="3174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Регулярно меняйте </a:t>
              </a:r>
              <a:r>
                <a:rPr lang="ru-RU" dirty="0" smtClean="0"/>
                <a:t>пароли</a:t>
              </a:r>
              <a:r>
                <a:rPr lang="en-US" dirty="0" smtClean="0"/>
                <a:t>;</a:t>
              </a:r>
              <a:endParaRPr lang="ru-RU" dirty="0"/>
            </a:p>
          </p:txBody>
        </p:sp>
        <p:sp>
          <p:nvSpPr>
            <p:cNvPr id="24" name="Прямоугольник с двумя скругленными противолежащими углами 23"/>
            <p:cNvSpPr/>
            <p:nvPr/>
          </p:nvSpPr>
          <p:spPr>
            <a:xfrm>
              <a:off x="-87549" y="4196447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0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102050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Проводите чистку сookies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7650" y="1457325"/>
            <a:ext cx="11646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Файлы </a:t>
            </a:r>
            <a:r>
              <a:rPr lang="ru-RU" b="1" dirty="0"/>
              <a:t>сookies</a:t>
            </a:r>
            <a:r>
              <a:rPr lang="ru-RU" dirty="0"/>
              <a:t> — это временные файлы интернета, которые </a:t>
            </a:r>
            <a:r>
              <a:rPr lang="ru-RU" dirty="0" smtClean="0"/>
              <a:t>хранятся</a:t>
            </a:r>
            <a:endParaRPr lang="en-US" dirty="0" smtClean="0"/>
          </a:p>
          <a:p>
            <a:r>
              <a:rPr lang="ru-RU" dirty="0" smtClean="0"/>
              <a:t>на</a:t>
            </a:r>
            <a:r>
              <a:rPr lang="ru-RU" dirty="0"/>
              <a:t> вашем устройстве и содержат информацию о сайтах, которые вы посещаете.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650" y="2528989"/>
            <a:ext cx="10948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Благодаря </a:t>
            </a:r>
            <a:r>
              <a:rPr lang="ru-RU" b="1" dirty="0"/>
              <a:t>сookies</a:t>
            </a:r>
            <a:r>
              <a:rPr lang="ru-RU" dirty="0"/>
              <a:t> сайты помнят ваши логины, пароли, электронную </a:t>
            </a:r>
            <a:r>
              <a:rPr lang="ru-RU" dirty="0" smtClean="0"/>
              <a:t>почту,</a:t>
            </a:r>
            <a:endParaRPr lang="en-US" dirty="0" smtClean="0"/>
          </a:p>
          <a:p>
            <a:r>
              <a:rPr lang="ru-RU" dirty="0" smtClean="0"/>
              <a:t>историю </a:t>
            </a:r>
            <a:r>
              <a:rPr lang="ru-RU" dirty="0"/>
              <a:t>интернет-заказов или состав корзины в интернет-магазине.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650" y="3600653"/>
            <a:ext cx="8794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С их помощью также можно отслеживать вашу активность </a:t>
            </a:r>
            <a:r>
              <a:rPr lang="ru-RU" dirty="0" smtClean="0"/>
              <a:t>в</a:t>
            </a:r>
            <a:endParaRPr lang="en-US" dirty="0" smtClean="0"/>
          </a:p>
          <a:p>
            <a:r>
              <a:rPr lang="ru-RU" dirty="0" smtClean="0"/>
              <a:t>интернете,</a:t>
            </a:r>
            <a:r>
              <a:rPr lang="en-US" dirty="0"/>
              <a:t> </a:t>
            </a:r>
            <a:r>
              <a:rPr lang="ru-RU" dirty="0" smtClean="0"/>
              <a:t>ваши </a:t>
            </a:r>
            <a:r>
              <a:rPr lang="ru-RU" dirty="0"/>
              <a:t>интересы и предпочтения.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7650" y="4672317"/>
            <a:ext cx="78903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С помощью </a:t>
            </a:r>
            <a:r>
              <a:rPr lang="ru-RU" b="1" dirty="0"/>
              <a:t>сookies</a:t>
            </a:r>
            <a:r>
              <a:rPr lang="ru-RU" dirty="0"/>
              <a:t> можно </a:t>
            </a:r>
            <a:r>
              <a:rPr lang="ru-RU" dirty="0" smtClean="0"/>
              <a:t>взломать</a:t>
            </a:r>
            <a:r>
              <a:rPr lang="ru-RU" dirty="0"/>
              <a:t> </a:t>
            </a:r>
            <a:r>
              <a:rPr lang="ru-RU" dirty="0" smtClean="0"/>
              <a:t>почтовый ящик</a:t>
            </a:r>
          </a:p>
          <a:p>
            <a:r>
              <a:rPr lang="ru-RU" dirty="0" smtClean="0"/>
              <a:t>и</a:t>
            </a:r>
            <a:r>
              <a:rPr lang="ru-RU" dirty="0"/>
              <a:t> получить доступ к личной </a:t>
            </a:r>
            <a:r>
              <a:rPr lang="ru-RU" dirty="0" smtClean="0"/>
              <a:t>информации.</a:t>
            </a:r>
          </a:p>
          <a:p>
            <a:endParaRPr lang="en-US" dirty="0" smtClean="0"/>
          </a:p>
          <a:p>
            <a:r>
              <a:rPr lang="ru-RU" b="1" dirty="0"/>
              <a:t>В</a:t>
            </a:r>
            <a:r>
              <a:rPr lang="ru-RU" b="1" dirty="0" smtClean="0"/>
              <a:t>ремя </a:t>
            </a:r>
            <a:r>
              <a:rPr lang="ru-RU" b="1" dirty="0"/>
              <a:t>от времени необходимо </a:t>
            </a:r>
            <a:r>
              <a:rPr lang="ru-RU" b="1" dirty="0" smtClean="0"/>
              <a:t>удалять</a:t>
            </a:r>
            <a:endParaRPr lang="en-US" b="1" dirty="0" smtClean="0"/>
          </a:p>
          <a:p>
            <a:r>
              <a:rPr lang="ru-RU" b="1" dirty="0" smtClean="0"/>
              <a:t>файлы сookies</a:t>
            </a:r>
            <a:r>
              <a:rPr lang="en-US" b="1" dirty="0"/>
              <a:t> </a:t>
            </a:r>
            <a:r>
              <a:rPr lang="ru-RU" b="1" dirty="0" smtClean="0"/>
              <a:t>на</a:t>
            </a:r>
            <a:r>
              <a:rPr lang="ru-RU" b="1" dirty="0"/>
              <a:t> компьютере и в смартфоне.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286" y="2581603"/>
            <a:ext cx="6858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2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88729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Не сообщайте свои </a:t>
            </a:r>
          </a:p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п</a:t>
            </a:r>
            <a:r>
              <a:rPr lang="ru-RU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ерсональные данные</a:t>
            </a:r>
            <a:endParaRPr lang="ru-RU" sz="6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7650" y="4176453"/>
            <a:ext cx="114569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Мошенники расспрашивают пользователей о работе родителей, о </a:t>
            </a:r>
            <a:r>
              <a:rPr lang="ru-RU" dirty="0" smtClean="0"/>
              <a:t>поездках,</a:t>
            </a:r>
            <a:endParaRPr lang="en-US" dirty="0" smtClean="0"/>
          </a:p>
          <a:p>
            <a:r>
              <a:rPr lang="ru-RU" dirty="0" smtClean="0"/>
              <a:t>адреса</a:t>
            </a:r>
            <a:r>
              <a:rPr lang="ru-RU" dirty="0"/>
              <a:t>, телефоны, номера машин. Вся эта информация может </a:t>
            </a:r>
            <a:r>
              <a:rPr lang="ru-RU" dirty="0" smtClean="0"/>
              <a:t>быть</a:t>
            </a:r>
            <a:endParaRPr lang="en-US" dirty="0" smtClean="0"/>
          </a:p>
          <a:p>
            <a:r>
              <a:rPr lang="ru-RU" dirty="0"/>
              <a:t>и</a:t>
            </a:r>
            <a:r>
              <a:rPr lang="ru-RU" dirty="0" smtClean="0"/>
              <a:t>спользована</a:t>
            </a:r>
            <a:r>
              <a:rPr lang="en-US" dirty="0" smtClean="0"/>
              <a:t> </a:t>
            </a:r>
            <a:r>
              <a:rPr lang="ru-RU" dirty="0" smtClean="0"/>
              <a:t>для </a:t>
            </a:r>
            <a:r>
              <a:rPr lang="ru-RU" dirty="0"/>
              <a:t>совершения преступления.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703801" y="2461934"/>
            <a:ext cx="8583199" cy="1417346"/>
            <a:chOff x="680085" y="548640"/>
            <a:chExt cx="10198133" cy="168402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589"/>
                      </a14:imgEffect>
                      <a14:imgEffect>
                        <a14:saturation sat="1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85" y="548640"/>
              <a:ext cx="1684020" cy="1684020"/>
            </a:xfrm>
            <a:prstGeom prst="rect">
              <a:avLst/>
            </a:prstGeom>
            <a:effectLst>
              <a:glow rad="457200">
                <a:srgbClr val="0099FF">
                  <a:alpha val="10000"/>
                </a:srgbClr>
              </a:glow>
              <a:outerShdw blurRad="228600" dist="152400" dir="8100000" sx="103000" sy="103000" algn="ctr" rotWithShape="0">
                <a:srgbClr val="000000">
                  <a:alpha val="36000"/>
                </a:srgbClr>
              </a:outerShdw>
            </a:effectLst>
          </p:spPr>
        </p:pic>
        <p:sp>
          <p:nvSpPr>
            <p:cNvPr id="13" name="Прямоугольник с двумя скругленными противолежащими углами 12"/>
            <p:cNvSpPr/>
            <p:nvPr/>
          </p:nvSpPr>
          <p:spPr>
            <a:xfrm>
              <a:off x="2514600" y="793432"/>
              <a:ext cx="8363618" cy="1340168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22252" y="1068819"/>
              <a:ext cx="7948314" cy="767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b="1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r>
                <a:rPr lang="ru-RU" dirty="0"/>
                <a:t>Персональные </a:t>
              </a:r>
              <a:r>
                <a:rPr lang="ru-RU" dirty="0" smtClean="0"/>
                <a:t>данные</a:t>
              </a:r>
              <a:r>
                <a:rPr lang="en-US" dirty="0" smtClean="0"/>
                <a:t> </a:t>
              </a:r>
              <a:r>
                <a:rPr lang="ru-RU" b="0" dirty="0" smtClean="0"/>
                <a:t>- </a:t>
              </a:r>
              <a:r>
                <a:rPr lang="ru-RU" b="0" dirty="0"/>
                <a:t>это ФИО, дата рождения, </a:t>
              </a:r>
              <a:r>
                <a:rPr lang="ru-RU" b="0" dirty="0" smtClean="0"/>
                <a:t>домашний</a:t>
              </a:r>
              <a:endParaRPr lang="en-US" b="0" dirty="0" smtClean="0"/>
            </a:p>
            <a:p>
              <a:r>
                <a:rPr lang="ru-RU" b="0" dirty="0" smtClean="0"/>
                <a:t>адрес,</a:t>
              </a:r>
              <a:r>
                <a:rPr lang="en-US" b="0" dirty="0"/>
                <a:t> </a:t>
              </a:r>
              <a:r>
                <a:rPr lang="ru-RU" b="0" dirty="0" smtClean="0"/>
                <a:t>номера</a:t>
              </a:r>
              <a:r>
                <a:rPr lang="en-US" b="0" dirty="0" smtClean="0"/>
                <a:t> </a:t>
              </a:r>
              <a:r>
                <a:rPr lang="ru-RU" b="0" dirty="0" smtClean="0"/>
                <a:t>телефона</a:t>
              </a:r>
              <a:r>
                <a:rPr lang="ru-RU" b="0" dirty="0"/>
                <a:t>,</a:t>
              </a:r>
              <a:r>
                <a:rPr lang="en-US" b="0" dirty="0"/>
                <a:t> </a:t>
              </a:r>
              <a:r>
                <a:rPr lang="ru-RU" b="0" dirty="0"/>
                <a:t>банковских карточек, пароли.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47650" y="5352871"/>
            <a:ext cx="11351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Если в Сети у него кто-то попросит номер телефона или адрес, сначала </a:t>
            </a:r>
            <a:r>
              <a:rPr lang="ru-RU" dirty="0" smtClean="0"/>
              <a:t>нужно</a:t>
            </a:r>
            <a:endParaRPr lang="en-US" dirty="0" smtClean="0"/>
          </a:p>
          <a:p>
            <a:r>
              <a:rPr lang="ru-RU" dirty="0" smtClean="0"/>
              <a:t>ответить</a:t>
            </a:r>
            <a:r>
              <a:rPr lang="ru-RU" dirty="0"/>
              <a:t>: </a:t>
            </a:r>
            <a:r>
              <a:rPr lang="ru-RU" b="1" dirty="0">
                <a:latin typeface="Ubuntu" panose="020B0504030602030204" pitchFamily="34" charset="0"/>
              </a:rPr>
              <a:t>«Спрошу разрешения у родителей</a:t>
            </a:r>
            <a:r>
              <a:rPr lang="ru-RU" b="1" dirty="0" smtClean="0">
                <a:latin typeface="Ubuntu" panose="020B0504030602030204" pitchFamily="34" charset="0"/>
              </a:rPr>
              <a:t>»</a:t>
            </a:r>
            <a:r>
              <a:rPr lang="ru-RU" dirty="0" smtClean="0">
                <a:latin typeface="Ubuntu" panose="020B0504030602030204" pitchFamily="34" charset="0"/>
              </a:rPr>
              <a:t>.</a:t>
            </a:r>
            <a:endParaRPr lang="en-US" dirty="0" smtClean="0">
              <a:latin typeface="Ubuntu" panose="020B0504030602030204" pitchFamily="34" charset="0"/>
            </a:endParaRPr>
          </a:p>
          <a:p>
            <a:r>
              <a:rPr lang="ru-RU" dirty="0" smtClean="0"/>
              <a:t>Обычно </a:t>
            </a:r>
            <a:r>
              <a:rPr lang="ru-RU" dirty="0"/>
              <a:t>после такого сообщения мошенники исчезают.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2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872</Words>
  <Application>Microsoft Office PowerPoint</Application>
  <PresentationFormat>Широкоэкранный</PresentationFormat>
  <Paragraphs>125</Paragraphs>
  <Slides>15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Roboto</vt:lpstr>
      <vt:lpstr>Ubuntu</vt:lpstr>
      <vt:lpstr>Ubuntu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Карпова СВ</dc:creator>
  <cp:lastModifiedBy>Пользователь Windows</cp:lastModifiedBy>
  <cp:revision>7</cp:revision>
  <dcterms:created xsi:type="dcterms:W3CDTF">2022-05-23T15:05:30Z</dcterms:created>
  <dcterms:modified xsi:type="dcterms:W3CDTF">2023-10-25T03:56:54Z</dcterms:modified>
</cp:coreProperties>
</file>